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sldIdLst>
    <p:sldId id="256" r:id="rId2"/>
    <p:sldId id="257" r:id="rId3"/>
    <p:sldId id="258" r:id="rId4"/>
    <p:sldId id="263" r:id="rId5"/>
    <p:sldId id="262" r:id="rId6"/>
    <p:sldId id="261" r:id="rId7"/>
    <p:sldId id="260" r:id="rId8"/>
    <p:sldId id="259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3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72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578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89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835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30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5/8/2023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725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5/8/2023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618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5/8/2023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140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47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5/8/2023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6967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5/8/2023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78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53" r:id="rId6"/>
    <p:sldLayoutId id="2147483749" r:id="rId7"/>
    <p:sldLayoutId id="2147483750" r:id="rId8"/>
    <p:sldLayoutId id="2147483751" r:id="rId9"/>
    <p:sldLayoutId id="2147483752" r:id="rId10"/>
    <p:sldLayoutId id="2147483754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956C5C09-0043-4549-B800-2101B70D6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7E2F724-2FB3-4D1D-A730-739B8654C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2700C8-1ECC-5E1C-5FBD-7364B1F0A6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45878" r="-1" b="4059"/>
          <a:stretch/>
        </p:blipFill>
        <p:spPr>
          <a:xfrm>
            <a:off x="-2" y="-2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378A81-74DA-6516-404A-D81F81122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 fontScale="90000"/>
          </a:bodyPr>
          <a:lstStyle/>
          <a:p>
            <a:pPr>
              <a:lnSpc>
                <a:spcPct val="90000"/>
              </a:lnSpc>
            </a:pPr>
            <a:br>
              <a:rPr lang="en-IN" sz="1400" dirty="0">
                <a:solidFill>
                  <a:srgbClr val="FFFFFF"/>
                </a:solidFill>
              </a:rPr>
            </a:br>
            <a:r>
              <a:rPr lang="en-IN" sz="2200" dirty="0">
                <a:solidFill>
                  <a:srgbClr val="FFFFFF"/>
                </a:solidFill>
              </a:rPr>
              <a:t>AIT 580</a:t>
            </a:r>
            <a:br>
              <a:rPr lang="en-IN" sz="2200" dirty="0">
                <a:solidFill>
                  <a:srgbClr val="FFFFFF"/>
                </a:solidFill>
              </a:rPr>
            </a:br>
            <a:br>
              <a:rPr lang="en-IN" sz="2200" dirty="0">
                <a:solidFill>
                  <a:srgbClr val="FFFFFF"/>
                </a:solidFill>
              </a:rPr>
            </a:br>
            <a:br>
              <a:rPr lang="en-IN" sz="2200" dirty="0">
                <a:solidFill>
                  <a:srgbClr val="FFFFFF"/>
                </a:solidFill>
              </a:rPr>
            </a:br>
            <a:br>
              <a:rPr lang="en-IN" sz="2200" dirty="0">
                <a:solidFill>
                  <a:srgbClr val="FFFFFF"/>
                </a:solidFill>
              </a:rPr>
            </a:br>
            <a:br>
              <a:rPr lang="en-IN" sz="2200" dirty="0">
                <a:solidFill>
                  <a:srgbClr val="FFFFFF"/>
                </a:solidFill>
              </a:rPr>
            </a:br>
            <a:br>
              <a:rPr lang="en-IN" sz="2200" dirty="0">
                <a:solidFill>
                  <a:srgbClr val="FFFFFF"/>
                </a:solidFill>
              </a:rPr>
            </a:br>
            <a:br>
              <a:rPr lang="en-IN" sz="2200" dirty="0">
                <a:solidFill>
                  <a:srgbClr val="FFFFFF"/>
                </a:solidFill>
              </a:rPr>
            </a:br>
            <a:r>
              <a:rPr lang="en-IN" sz="2200" dirty="0">
                <a:solidFill>
                  <a:srgbClr val="FFFFFF"/>
                </a:solidFill>
              </a:rPr>
              <a:t>Riding the Data Wave : Uncovering Trends in Citi Bike usage in New Jersey and Hoboken City [2021 – 2023]</a:t>
            </a:r>
            <a:br>
              <a:rPr lang="en-IN" sz="2200" dirty="0">
                <a:solidFill>
                  <a:srgbClr val="FFFFFF"/>
                </a:solidFill>
              </a:rPr>
            </a:br>
            <a:br>
              <a:rPr lang="en-IN" sz="2200" dirty="0">
                <a:solidFill>
                  <a:srgbClr val="FFFFFF"/>
                </a:solidFill>
              </a:rPr>
            </a:br>
            <a:br>
              <a:rPr lang="en-IN" sz="2200" dirty="0">
                <a:solidFill>
                  <a:srgbClr val="FFFFFF"/>
                </a:solidFill>
              </a:rPr>
            </a:br>
            <a:r>
              <a:rPr lang="en-IN" sz="2200" dirty="0">
                <a:solidFill>
                  <a:srgbClr val="FFFFFF"/>
                </a:solidFill>
              </a:rPr>
              <a:t>- Ivan Francis </a:t>
            </a:r>
            <a:br>
              <a:rPr lang="en-IN" sz="2200" dirty="0">
                <a:solidFill>
                  <a:srgbClr val="FFFFFF"/>
                </a:solidFill>
              </a:rPr>
            </a:br>
            <a:r>
              <a:rPr lang="en-IN" sz="2200" dirty="0">
                <a:solidFill>
                  <a:srgbClr val="FFFFFF"/>
                </a:solidFill>
              </a:rPr>
              <a:t>  AIT 580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95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337C82-41CA-327B-2104-99CBC9368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946" y="1314207"/>
            <a:ext cx="9392998" cy="51246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D45BED-EAAC-8D5F-A57A-04EC677587CD}"/>
              </a:ext>
            </a:extLst>
          </p:cNvPr>
          <p:cNvSpPr txBox="1"/>
          <p:nvPr/>
        </p:nvSpPr>
        <p:spPr>
          <a:xfrm>
            <a:off x="942975" y="695325"/>
            <a:ext cx="10799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) Popular routes and Citi Bike Types distribution for casual users and users who have a Citi Bike Membership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92043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4BAD3-A41B-BC98-C713-E3AE6B93C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3960824" cy="1531527"/>
          </a:xfrm>
        </p:spPr>
        <p:txBody>
          <a:bodyPr>
            <a:normAutofit fontScale="90000"/>
          </a:bodyPr>
          <a:lstStyle/>
          <a:p>
            <a:r>
              <a:rPr lang="en-IN" dirty="0"/>
              <a:t>Limitation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480A6-22D9-5FC8-D83A-22FB6B7D37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2234" y="1062571"/>
            <a:ext cx="4898460" cy="328549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 present a more thorough picture of Citi Bike utilization in Hoboken and New Jersey and to make comparisons with other cities and regions that have created bike-sharing programs, additional research and analysis are required. Overall, this research lays the groundwork for further investigation and can assist in decision-making by Citi Bike and other bike-sharing programs in the region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38682C-EE62-8657-ECD3-A88C1BEC103D}"/>
              </a:ext>
            </a:extLst>
          </p:cNvPr>
          <p:cNvSpPr txBox="1"/>
          <p:nvPr/>
        </p:nvSpPr>
        <p:spPr>
          <a:xfrm>
            <a:off x="5213643" y="5666746"/>
            <a:ext cx="22632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Thank You…..</a:t>
            </a:r>
          </a:p>
        </p:txBody>
      </p:sp>
    </p:spTree>
    <p:extLst>
      <p:ext uri="{BB962C8B-B14F-4D97-AF65-F5344CB8AC3E}">
        <p14:creationId xmlns:p14="http://schemas.microsoft.com/office/powerpoint/2010/main" val="4113766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56C5C09-0043-4549-B800-2101B70D6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E2F724-2FB3-4D1D-A730-739B8654C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Magnifying glass showing decling performance">
            <a:extLst>
              <a:ext uri="{FF2B5EF4-FFF2-40B4-BE49-F238E27FC236}">
                <a16:creationId xmlns:a16="http://schemas.microsoft.com/office/drawing/2014/main" id="{A0FC045E-1589-3199-4084-796C5AC668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220" b="14510"/>
          <a:stretch/>
        </p:blipFill>
        <p:spPr>
          <a:xfrm>
            <a:off x="-2" y="-2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761287-7966-E3C2-D2AD-2C5A67022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2334248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90000"/>
              </a:lnSpc>
            </a:pPr>
            <a:br>
              <a:rPr lang="en-US" sz="1400" dirty="0">
                <a:solidFill>
                  <a:srgbClr val="FFFFFF"/>
                </a:solidFill>
              </a:rPr>
            </a:br>
            <a:r>
              <a:rPr lang="en-US" sz="2700" dirty="0">
                <a:solidFill>
                  <a:srgbClr val="FFFFFF"/>
                </a:solidFill>
              </a:rPr>
              <a:t>Contents :</a:t>
            </a:r>
            <a:br>
              <a:rPr lang="en-US" sz="2700" dirty="0">
                <a:solidFill>
                  <a:srgbClr val="FFFFFF"/>
                </a:solidFill>
              </a:rPr>
            </a:br>
            <a:br>
              <a:rPr lang="en-US" sz="2700" dirty="0">
                <a:solidFill>
                  <a:srgbClr val="FFFFFF"/>
                </a:solidFill>
              </a:rPr>
            </a:br>
            <a:r>
              <a:rPr lang="en-US" sz="2700" dirty="0">
                <a:solidFill>
                  <a:srgbClr val="FFFFFF"/>
                </a:solidFill>
              </a:rPr>
              <a:t>Introduction</a:t>
            </a:r>
            <a:br>
              <a:rPr lang="en-US" sz="2700" dirty="0">
                <a:solidFill>
                  <a:srgbClr val="FFFFFF"/>
                </a:solidFill>
              </a:rPr>
            </a:br>
            <a:br>
              <a:rPr lang="en-US" sz="2700" dirty="0">
                <a:solidFill>
                  <a:srgbClr val="FFFFFF"/>
                </a:solidFill>
              </a:rPr>
            </a:br>
            <a:r>
              <a:rPr lang="en-US" sz="2700" dirty="0">
                <a:solidFill>
                  <a:srgbClr val="FFFFFF"/>
                </a:solidFill>
              </a:rPr>
              <a:t>Research Questions.</a:t>
            </a:r>
            <a:br>
              <a:rPr lang="en-US" sz="2700" dirty="0">
                <a:solidFill>
                  <a:srgbClr val="FFFFFF"/>
                </a:solidFill>
              </a:rPr>
            </a:br>
            <a:br>
              <a:rPr lang="en-US" sz="2700" dirty="0">
                <a:solidFill>
                  <a:srgbClr val="FFFFFF"/>
                </a:solidFill>
              </a:rPr>
            </a:br>
            <a:r>
              <a:rPr lang="en-US" sz="2700" dirty="0">
                <a:solidFill>
                  <a:srgbClr val="FFFFFF"/>
                </a:solidFill>
              </a:rPr>
              <a:t>Busiest Stations and usage patterns among Citi Bike Riders.</a:t>
            </a:r>
            <a:br>
              <a:rPr lang="en-US" sz="2700" dirty="0">
                <a:solidFill>
                  <a:srgbClr val="FFFFFF"/>
                </a:solidFill>
              </a:rPr>
            </a:br>
            <a:br>
              <a:rPr lang="en-US" sz="2700" dirty="0">
                <a:solidFill>
                  <a:srgbClr val="FFFFFF"/>
                </a:solidFill>
              </a:rPr>
            </a:br>
            <a:r>
              <a:rPr lang="en-US" sz="2700" dirty="0">
                <a:solidFill>
                  <a:srgbClr val="FFFFFF"/>
                </a:solidFill>
              </a:rPr>
              <a:t>Demographic Analysis on Citi Bike Users.</a:t>
            </a:r>
            <a:br>
              <a:rPr lang="en-US" sz="2700" dirty="0">
                <a:solidFill>
                  <a:srgbClr val="FFFFFF"/>
                </a:solidFill>
              </a:rPr>
            </a:br>
            <a:br>
              <a:rPr lang="en-US" sz="2700" dirty="0">
                <a:solidFill>
                  <a:srgbClr val="FFFFFF"/>
                </a:solidFill>
              </a:rPr>
            </a:br>
            <a:r>
              <a:rPr lang="en-US" sz="2700" dirty="0">
                <a:solidFill>
                  <a:srgbClr val="FFFFFF"/>
                </a:solidFill>
              </a:rPr>
              <a:t>Citi Bike usage patterns and trends based on customer types.</a:t>
            </a:r>
            <a:br>
              <a:rPr lang="en-US" sz="2700" dirty="0">
                <a:solidFill>
                  <a:srgbClr val="FFFFFF"/>
                </a:solidFill>
              </a:rPr>
            </a:br>
            <a:br>
              <a:rPr lang="en-US" sz="2700" dirty="0">
                <a:solidFill>
                  <a:srgbClr val="FFFFFF"/>
                </a:solidFill>
              </a:rPr>
            </a:br>
            <a:r>
              <a:rPr lang="en-US" sz="2700" dirty="0">
                <a:solidFill>
                  <a:srgbClr val="FFFFFF"/>
                </a:solidFill>
              </a:rPr>
              <a:t>Conclusion. </a:t>
            </a:r>
            <a:br>
              <a:rPr lang="en-US" sz="1400" dirty="0">
                <a:solidFill>
                  <a:srgbClr val="FFFFFF"/>
                </a:solidFill>
              </a:rPr>
            </a:br>
            <a:br>
              <a:rPr lang="en-US" sz="1400" dirty="0">
                <a:solidFill>
                  <a:srgbClr val="FFFFFF"/>
                </a:solidFill>
              </a:rPr>
            </a:br>
            <a:br>
              <a:rPr lang="en-US" sz="1400" dirty="0">
                <a:solidFill>
                  <a:srgbClr val="FFFFFF"/>
                </a:solidFill>
              </a:rPr>
            </a:b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29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50C084C-2967-474A-B5F9-270F1FB43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2E17-D619-F1E3-1CB2-F7A4241A6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5021183" cy="1934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Introduction: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BC95BA-B400-2DD2-5D04-D5186B19643D}"/>
              </a:ext>
            </a:extLst>
          </p:cNvPr>
          <p:cNvSpPr txBox="1"/>
          <p:nvPr/>
        </p:nvSpPr>
        <p:spPr>
          <a:xfrm>
            <a:off x="441670" y="1943246"/>
            <a:ext cx="5825780" cy="4245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US" sz="2000" dirty="0"/>
              <a:t>The Aim of this research is to understand the Citi Bike System data based on New Jersey and Hoboken City for the period of 2021 – 2023.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endParaRPr lang="en-US" sz="2000" dirty="0"/>
          </a:p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US" sz="2000" dirty="0"/>
              <a:t>In the following slides, we want to answer the research questions utilizing the insights and exploratory data analysis done in the project.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endParaRPr lang="en-US" sz="2000" dirty="0"/>
          </a:p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US" sz="2000" dirty="0"/>
              <a:t>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DDF8F0-4C26-A64C-BAB7-6090C5B637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" r="-2" b="815"/>
          <a:stretch/>
        </p:blipFill>
        <p:spPr>
          <a:xfrm>
            <a:off x="6662167" y="657369"/>
            <a:ext cx="4994209" cy="553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067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56C5C09-0043-4549-B800-2101B70D6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7E2F724-2FB3-4D1D-A730-739B8654C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3E0755-6205-2A26-CF64-69210FABFA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6804" r="1" b="22009"/>
          <a:stretch/>
        </p:blipFill>
        <p:spPr>
          <a:xfrm>
            <a:off x="-2" y="-2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7B2E17-D619-F1E3-1CB2-F7A4241A6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407"/>
            <a:ext cx="8978556" cy="462916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RESEARCH QUESTIONS: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1400" dirty="0">
                <a:solidFill>
                  <a:srgbClr val="FFFFFF"/>
                </a:solidFill>
              </a:rPr>
            </a:br>
            <a:br>
              <a:rPr lang="en-US" sz="14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What are the busiest bike rental locations in New Jersey and Hoboken City and how do usage patterns change over the day, week, and season?</a:t>
            </a:r>
            <a:br>
              <a:rPr lang="en-US" sz="2200" dirty="0">
                <a:solidFill>
                  <a:srgbClr val="FFFFFF"/>
                </a:solidFill>
              </a:rPr>
            </a:b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Are there any demographic factors/patterns that are visible when considering the Age and Gender of the riders utilizing the Citi Bike transport system ?</a:t>
            </a:r>
            <a:br>
              <a:rPr lang="en-US" sz="2200" dirty="0">
                <a:solidFill>
                  <a:srgbClr val="FFFFFF"/>
                </a:solidFill>
              </a:rPr>
            </a:b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Are there any usage patterns or differences that can be observed between users or riders who are of two categories that are casual and members.</a:t>
            </a:r>
            <a:br>
              <a:rPr lang="en-US" sz="2200" dirty="0">
                <a:solidFill>
                  <a:srgbClr val="FFFFFF"/>
                </a:solidFill>
              </a:rPr>
            </a:b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47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1264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8459F5-506F-8680-4FFD-2B2D00132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70" y="508090"/>
            <a:ext cx="10867062" cy="31473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9AD204-2E08-6AE4-99EB-542D90885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53" y="3748670"/>
            <a:ext cx="10745131" cy="282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884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1264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CB89B8-0C0C-A917-098E-E9168DE22F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32"/>
          <a:stretch/>
        </p:blipFill>
        <p:spPr>
          <a:xfrm>
            <a:off x="257484" y="406518"/>
            <a:ext cx="7848928" cy="25946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BB2DAD-27AA-EA41-DE48-BA7F3F6BC684}"/>
              </a:ext>
            </a:extLst>
          </p:cNvPr>
          <p:cNvSpPr txBox="1"/>
          <p:nvPr/>
        </p:nvSpPr>
        <p:spPr>
          <a:xfrm>
            <a:off x="324984" y="138758"/>
            <a:ext cx="6808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Seasonal Trend/Pattern for Citi Bike Rides from March 2021-23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DB99E2-EC67-BB5D-091E-1029EAD04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053" y="2809875"/>
            <a:ext cx="6567222" cy="39093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63993A-38BB-D18A-AF8E-BDA13619B50A}"/>
              </a:ext>
            </a:extLst>
          </p:cNvPr>
          <p:cNvSpPr txBox="1"/>
          <p:nvPr/>
        </p:nvSpPr>
        <p:spPr>
          <a:xfrm>
            <a:off x="517870" y="3268890"/>
            <a:ext cx="47148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Map plot for the busiest bikes stations in New Jersey and Hoboken City.</a:t>
            </a:r>
            <a:br>
              <a:rPr lang="en-IN" dirty="0"/>
            </a:br>
            <a:r>
              <a:rPr lang="en-IN" dirty="0"/>
              <a:t>Where darker the marker gets denser and more utilized the stations are by people using Citi Bike</a:t>
            </a:r>
          </a:p>
        </p:txBody>
      </p:sp>
    </p:spTree>
    <p:extLst>
      <p:ext uri="{BB962C8B-B14F-4D97-AF65-F5344CB8AC3E}">
        <p14:creationId xmlns:p14="http://schemas.microsoft.com/office/powerpoint/2010/main" val="1306505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2E17-D619-F1E3-1CB2-F7A4241A6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045" y="111432"/>
            <a:ext cx="8159405" cy="4712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Analysis based on people using Citi Bikes based on their Age and Gender.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1264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176B66-5A4F-5A33-6EA9-950D68238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644"/>
          <a:stretch/>
        </p:blipFill>
        <p:spPr>
          <a:xfrm>
            <a:off x="394045" y="508089"/>
            <a:ext cx="10745131" cy="25413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B10F77-E21D-B6C4-9BE9-1810D35C7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36" y="3200083"/>
            <a:ext cx="9160034" cy="36579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D9CEF7-2FE2-60F0-3331-43DB5DCE8653}"/>
              </a:ext>
            </a:extLst>
          </p:cNvPr>
          <p:cNvSpPr txBox="1"/>
          <p:nvPr/>
        </p:nvSpPr>
        <p:spPr>
          <a:xfrm rot="10800000" flipV="1">
            <a:off x="8769129" y="3429000"/>
            <a:ext cx="30192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Different Types of Citi Bikes and how are they utilized by the population.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724860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2E17-D619-F1E3-1CB2-F7A4241A6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142873"/>
            <a:ext cx="7599763" cy="4398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Utilization of popular station based on Citi Bike User types.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61264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9C9FB1-70FC-6CD4-8E5C-232B47CD1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70" y="657369"/>
            <a:ext cx="5334462" cy="57989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49C7CF-1AC6-3829-C017-998CE0C08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332" y="657369"/>
            <a:ext cx="6066046" cy="579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07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76C06-53E2-2B73-48CD-4B02FE4AD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3892205" cy="2698242"/>
          </a:xfrm>
        </p:spPr>
        <p:txBody>
          <a:bodyPr>
            <a:normAutofit fontScale="90000"/>
          </a:bodyPr>
          <a:lstStyle/>
          <a:p>
            <a:r>
              <a:rPr lang="en-IN" dirty="0"/>
              <a:t>Popular routes accessed by Citi Bike riders.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E111CE-E382-830D-1191-63FC28903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5000" y="735521"/>
            <a:ext cx="7756975" cy="6044478"/>
          </a:xfrm>
        </p:spPr>
      </p:pic>
    </p:spTree>
    <p:extLst>
      <p:ext uri="{BB962C8B-B14F-4D97-AF65-F5344CB8AC3E}">
        <p14:creationId xmlns:p14="http://schemas.microsoft.com/office/powerpoint/2010/main" val="3026934342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417</Words>
  <Application>Microsoft Office PowerPoint</Application>
  <PresentationFormat>Widescreen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Bierstadt</vt:lpstr>
      <vt:lpstr>GestaltVTI</vt:lpstr>
      <vt:lpstr> AIT 580       Riding the Data Wave : Uncovering Trends in Citi Bike usage in New Jersey and Hoboken City [2021 – 2023]   - Ivan Francis    AIT 580</vt:lpstr>
      <vt:lpstr> Contents :  Introduction  Research Questions.  Busiest Stations and usage patterns among Citi Bike Riders.  Demographic Analysis on Citi Bike Users.  Citi Bike usage patterns and trends based on customer types.  Conclusion.    </vt:lpstr>
      <vt:lpstr>Introduction: </vt:lpstr>
      <vt:lpstr>RESEARCH QUESTIONS:   What are the busiest bike rental locations in New Jersey and Hoboken City and how do usage patterns change over the day, week, and season?  Are there any demographic factors/patterns that are visible when considering the Age and Gender of the riders utilizing the Citi Bike transport system ?  Are there any usage patterns or differences that can be observed between users or riders who are of two categories that are casual and members. </vt:lpstr>
      <vt:lpstr>PowerPoint Presentation</vt:lpstr>
      <vt:lpstr>PowerPoint Presentation</vt:lpstr>
      <vt:lpstr>Analysis based on people using Citi Bikes based on their Age and Gender.</vt:lpstr>
      <vt:lpstr>Utilization of popular station based on Citi Bike User types.</vt:lpstr>
      <vt:lpstr>Popular routes accessed by Citi Bike riders.</vt:lpstr>
      <vt:lpstr>PowerPoint Presentation</vt:lpstr>
      <vt:lpstr>Limitation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AIT 580       Riding the Data Wave : Uncovering Trends in Citi Bike usage in New Jersey and Hoboken City [2021 – 2023]   - Ivan Francis    AIT 580</dc:title>
  <dc:creator>Ivan Francis</dc:creator>
  <cp:lastModifiedBy>Ivan Francis</cp:lastModifiedBy>
  <cp:revision>1</cp:revision>
  <dcterms:created xsi:type="dcterms:W3CDTF">2023-05-09T00:05:23Z</dcterms:created>
  <dcterms:modified xsi:type="dcterms:W3CDTF">2023-05-09T00:47:28Z</dcterms:modified>
</cp:coreProperties>
</file>

<file path=docProps/thumbnail.jpeg>
</file>